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chivo Black" charset="1" panose="020B0A03020202020B04"/>
      <p:regular r:id="rId26"/>
    </p:embeddedFont>
    <p:embeddedFont>
      <p:font typeface="Bebas Neue" charset="1" panose="00000500000000000000"/>
      <p:regular r:id="rId27"/>
    </p:embeddedFont>
    <p:embeddedFont>
      <p:font typeface="Garet" charset="1" panose="00000000000000000000"/>
      <p:regular r:id="rId28"/>
    </p:embeddedFont>
    <p:embeddedFont>
      <p:font typeface="Inter" charset="1" panose="020B0502030000000004"/>
      <p:regular r:id="rId29"/>
    </p:embeddedFont>
    <p:embeddedFont>
      <p:font typeface="Garet Bold" charset="1" panose="00000000000000000000"/>
      <p:regular r:id="rId30"/>
    </p:embeddedFont>
    <p:embeddedFont>
      <p:font typeface="Inter Bold" charset="1" panose="020B0802030000000004"/>
      <p:regular r:id="rId31"/>
    </p:embeddedFont>
    <p:embeddedFont>
      <p:font typeface="Canva Sans Bold" charset="1" panose="020B0803030501040103"/>
      <p:regular r:id="rId32"/>
    </p:embeddedFont>
    <p:embeddedFont>
      <p:font typeface="Peralta" charset="1" panose="02090505000000020000"/>
      <p:regular r:id="rId33"/>
    </p:embeddedFont>
    <p:embeddedFont>
      <p:font typeface="Inter Bold Italics" charset="1" panose="020B0802030000000004"/>
      <p:regular r:id="rId34"/>
    </p:embeddedFont>
    <p:embeddedFont>
      <p:font typeface="Montserrat" charset="1" panose="00000500000000000000"/>
      <p:regular r:id="rId35"/>
    </p:embeddedFont>
    <p:embeddedFont>
      <p:font typeface="Cooper BT Bold" charset="1" panose="0208080404030B0204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ithub.com/Rawhy7/telco-churn-dashboard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https://telco-churn-dashboard.streamlit.ap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github.com/kaggle/docker-python" TargetMode="External" Type="http://schemas.openxmlformats.org/officeDocument/2006/relationships/hyperlink"/><Relationship Id="rId4" Target="https://github.com/kaggle/docker-python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43463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59907" y="242063"/>
            <a:ext cx="1882360" cy="1730557"/>
          </a:xfrm>
          <a:custGeom>
            <a:avLst/>
            <a:gdLst/>
            <a:ahLst/>
            <a:cxnLst/>
            <a:rect r="r" b="b" t="t" l="l"/>
            <a:pathLst>
              <a:path h="1730557" w="1882360">
                <a:moveTo>
                  <a:pt x="0" y="0"/>
                </a:moveTo>
                <a:lnTo>
                  <a:pt x="1882360" y="0"/>
                </a:lnTo>
                <a:lnTo>
                  <a:pt x="1882360" y="1730557"/>
                </a:lnTo>
                <a:lnTo>
                  <a:pt x="0" y="173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30519" y="2397414"/>
            <a:ext cx="12826961" cy="314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2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CHURN PREDICTION AND ANALYSIS</a:t>
            </a:r>
          </a:p>
          <a:p>
            <a:pPr algn="ctr">
              <a:lnSpc>
                <a:spcPts val="8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07341" y="719991"/>
            <a:ext cx="1401598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27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DEPI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Cus</a:t>
            </a: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tomer Churn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Prediction and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8938" y="5714812"/>
            <a:ext cx="1135453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SCIENCE TRACK – ROUND 2</a:t>
            </a:r>
          </a:p>
          <a:p>
            <a:pPr algn="l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Group: CAI2_AIS4_S1</a:t>
            </a:r>
          </a:p>
          <a:p>
            <a:pPr algn="l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Instructor: Ahmed Moustafa</a:t>
            </a:r>
          </a:p>
          <a:p>
            <a:pPr algn="l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GitHub: </a:t>
            </a:r>
            <a:r>
              <a:rPr lang="en-US" sz="3500" spc="532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4" tooltip="https://github.com/Rawhy7/telco-churn-dashboard"/>
              </a:rPr>
              <a:t>PROJECT LINK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38045" y="9158857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DEPI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8377" y="0"/>
            <a:ext cx="12939623" cy="10287000"/>
          </a:xfrm>
          <a:custGeom>
            <a:avLst/>
            <a:gdLst/>
            <a:ahLst/>
            <a:cxnLst/>
            <a:rect r="r" b="b" t="t" l="l"/>
            <a:pathLst>
              <a:path h="10287000" w="12939623">
                <a:moveTo>
                  <a:pt x="0" y="0"/>
                </a:moveTo>
                <a:lnTo>
                  <a:pt x="12939623" y="0"/>
                </a:lnTo>
                <a:lnTo>
                  <a:pt x="129396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349" y="2255050"/>
            <a:ext cx="4755952" cy="2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 spc="170" strike="noStrike" u="none">
                <a:solidFill>
                  <a:srgbClr val="FFFFFF"/>
                </a:solidFill>
                <a:latin typeface="Peralta"/>
                <a:ea typeface="Peralta"/>
                <a:cs typeface="Peralta"/>
                <a:sym typeface="Peralta"/>
              </a:rPr>
              <a:t>Tenure </a:t>
            </a:r>
          </a:p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 spc="170" strike="noStrike" u="none">
                <a:solidFill>
                  <a:srgbClr val="FFFFFF"/>
                </a:solidFill>
                <a:latin typeface="Peralta"/>
                <a:ea typeface="Peralta"/>
                <a:cs typeface="Peralta"/>
                <a:sym typeface="Peralta"/>
              </a:rPr>
              <a:t>vs </a:t>
            </a:r>
          </a:p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 spc="170" strike="noStrike" u="none">
                <a:solidFill>
                  <a:srgbClr val="FFFFFF"/>
                </a:solidFill>
                <a:latin typeface="Peralta"/>
                <a:ea typeface="Peralta"/>
                <a:cs typeface="Peralta"/>
                <a:sym typeface="Peralta"/>
              </a:rPr>
              <a:t>MonthlyCharges</a:t>
            </a:r>
          </a:p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92126" y="607505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8428911" cy="10287000"/>
          </a:xfrm>
          <a:custGeom>
            <a:avLst/>
            <a:gdLst/>
            <a:ahLst/>
            <a:cxnLst/>
            <a:rect r="r" b="b" t="t" l="l"/>
            <a:pathLst>
              <a:path h="10287000" w="8428911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91209" y="2063925"/>
            <a:ext cx="12305582" cy="7814045"/>
          </a:xfrm>
          <a:custGeom>
            <a:avLst/>
            <a:gdLst/>
            <a:ahLst/>
            <a:cxnLst/>
            <a:rect r="r" b="b" t="t" l="l"/>
            <a:pathLst>
              <a:path h="7814045" w="12305582">
                <a:moveTo>
                  <a:pt x="0" y="0"/>
                </a:moveTo>
                <a:lnTo>
                  <a:pt x="12305582" y="0"/>
                </a:lnTo>
                <a:lnTo>
                  <a:pt x="12305582" y="7814045"/>
                </a:lnTo>
                <a:lnTo>
                  <a:pt x="0" y="781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99643" y="426530"/>
            <a:ext cx="7735019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4"/>
              </a:lnSpc>
              <a:spcBef>
                <a:spcPct val="0"/>
              </a:spcBef>
            </a:pPr>
            <a:r>
              <a:rPr lang="en-US" b="true" sz="5499" spc="25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Tenure for churn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92126" y="607505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-409030" y="0"/>
            <a:ext cx="6369113" cy="10287000"/>
          </a:xfrm>
          <a:custGeom>
            <a:avLst/>
            <a:gdLst/>
            <a:ahLst/>
            <a:cxnLst/>
            <a:rect r="r" b="b" t="t" l="l"/>
            <a:pathLst>
              <a:path h="10287000" w="6369113">
                <a:moveTo>
                  <a:pt x="0" y="0"/>
                </a:moveTo>
                <a:lnTo>
                  <a:pt x="6369112" y="0"/>
                </a:lnTo>
                <a:lnTo>
                  <a:pt x="6369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3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0082" y="607505"/>
            <a:ext cx="12327918" cy="9631186"/>
          </a:xfrm>
          <a:custGeom>
            <a:avLst/>
            <a:gdLst/>
            <a:ahLst/>
            <a:cxnLst/>
            <a:rect r="r" b="b" t="t" l="l"/>
            <a:pathLst>
              <a:path h="9631186" w="12327918">
                <a:moveTo>
                  <a:pt x="0" y="0"/>
                </a:moveTo>
                <a:lnTo>
                  <a:pt x="12327918" y="0"/>
                </a:lnTo>
                <a:lnTo>
                  <a:pt x="12327918" y="9631186"/>
                </a:lnTo>
                <a:lnTo>
                  <a:pt x="0" y="96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7119" y="3894955"/>
            <a:ext cx="6494910" cy="17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3"/>
              </a:lnSpc>
            </a:pPr>
            <a:r>
              <a:rPr lang="en-US" sz="4618" spc="21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Tenure for </a:t>
            </a:r>
          </a:p>
          <a:p>
            <a:pPr algn="l">
              <a:lnSpc>
                <a:spcPts val="6973"/>
              </a:lnSpc>
              <a:spcBef>
                <a:spcPct val="0"/>
              </a:spcBef>
            </a:pPr>
            <a:r>
              <a:rPr lang="en-US" b="true" sz="4618" spc="21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payment method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3932" y="341636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-102258" y="0"/>
            <a:ext cx="6369113" cy="10287000"/>
          </a:xfrm>
          <a:custGeom>
            <a:avLst/>
            <a:gdLst/>
            <a:ahLst/>
            <a:cxnLst/>
            <a:rect r="r" b="b" t="t" l="l"/>
            <a:pathLst>
              <a:path h="10287000" w="6369113">
                <a:moveTo>
                  <a:pt x="0" y="0"/>
                </a:moveTo>
                <a:lnTo>
                  <a:pt x="6369113" y="0"/>
                </a:lnTo>
                <a:lnTo>
                  <a:pt x="63691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3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66855" y="739415"/>
            <a:ext cx="11816890" cy="9291030"/>
          </a:xfrm>
          <a:custGeom>
            <a:avLst/>
            <a:gdLst/>
            <a:ahLst/>
            <a:cxnLst/>
            <a:rect r="r" b="b" t="t" l="l"/>
            <a:pathLst>
              <a:path h="9291030" w="11816890">
                <a:moveTo>
                  <a:pt x="0" y="0"/>
                </a:moveTo>
                <a:lnTo>
                  <a:pt x="11816890" y="0"/>
                </a:lnTo>
                <a:lnTo>
                  <a:pt x="11816890" y="9291030"/>
                </a:lnTo>
                <a:lnTo>
                  <a:pt x="0" y="929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4018515"/>
            <a:ext cx="6494910" cy="258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b="true" sz="4618" spc="21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Monthly Charges </a:t>
            </a:r>
          </a:p>
          <a:p>
            <a:pPr algn="ctr">
              <a:lnSpc>
                <a:spcPts val="6973"/>
              </a:lnSpc>
            </a:pPr>
            <a:r>
              <a:rPr lang="en-US" b="true" sz="4618" spc="21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vs</a:t>
            </a:r>
          </a:p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b="true" sz="4618" spc="21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Churn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0731" y="1328705"/>
            <a:ext cx="6494910" cy="98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1"/>
              </a:lnSpc>
              <a:spcBef>
                <a:spcPct val="0"/>
              </a:spcBef>
            </a:pPr>
            <a:r>
              <a:rPr lang="en-US" b="true" sz="5418" i="true" spc="249">
                <a:solidFill>
                  <a:srgbClr val="FFFFFF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Boxplot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09213" y="1298439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4417" y="9853251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925071" y="2826948"/>
            <a:ext cx="9050569" cy="3550256"/>
          </a:xfrm>
          <a:custGeom>
            <a:avLst/>
            <a:gdLst/>
            <a:ahLst/>
            <a:cxnLst/>
            <a:rect r="r" b="b" t="t" l="l"/>
            <a:pathLst>
              <a:path h="3550256" w="9050569">
                <a:moveTo>
                  <a:pt x="0" y="0"/>
                </a:moveTo>
                <a:lnTo>
                  <a:pt x="9050569" y="0"/>
                </a:lnTo>
                <a:lnTo>
                  <a:pt x="9050569" y="3550256"/>
                </a:lnTo>
                <a:lnTo>
                  <a:pt x="0" y="3550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13" t="0" r="-897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4417" y="159680"/>
            <a:ext cx="12624298" cy="86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FAETURE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213" y="1478200"/>
            <a:ext cx="7411622" cy="817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</a:pP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Handled Missing Values: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Replaced missing values in numerical and categorical columns (e.g., TotalCharges) with mean or mode.</a:t>
            </a: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Converted Data Types: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Converted TotalCharges from string to numeric for analysis.</a:t>
            </a: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Created Tenure Groups: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Binned tenure into categories (e.g., "0–12", "13–24", ...) for better churn pattern analysis.</a:t>
            </a: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Encoded Categorical Features: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Used Label Encoding for binary columns (Yes/No).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Applied One-Hot Encoding for columns with multiple categories (e.g., InternetService).</a:t>
            </a: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Dropped Unnecessary Columns: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Removed customerID and duplicated or irrelevant columns to reduce noise.</a:t>
            </a:r>
          </a:p>
          <a:p>
            <a:pPr algn="l" marL="432401" indent="-216201" lvl="1">
              <a:lnSpc>
                <a:spcPts val="2523"/>
              </a:lnSpc>
              <a:buFont typeface="Arial"/>
              <a:buChar char="•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Standardized/Normalized Data:</a:t>
            </a:r>
          </a:p>
          <a:p>
            <a:pPr algn="l" marL="864803" indent="-288268" lvl="2">
              <a:lnSpc>
                <a:spcPts val="2523"/>
              </a:lnSpc>
              <a:buFont typeface="Arial"/>
              <a:buChar char="⚬"/>
            </a:pPr>
            <a:r>
              <a:rPr lang="en-US" sz="2002" spc="2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Scaled numerical features (like MonthlyCharges, TotalCharges) using StandardScaler for better model performance.</a:t>
            </a:r>
          </a:p>
          <a:p>
            <a:pPr algn="l">
              <a:lnSpc>
                <a:spcPts val="252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258" y="0"/>
            <a:ext cx="18390258" cy="10287000"/>
          </a:xfrm>
          <a:custGeom>
            <a:avLst/>
            <a:gdLst/>
            <a:ahLst/>
            <a:cxnLst/>
            <a:rect r="r" b="b" t="t" l="l"/>
            <a:pathLst>
              <a:path h="10287000" w="18390258">
                <a:moveTo>
                  <a:pt x="0" y="0"/>
                </a:moveTo>
                <a:lnTo>
                  <a:pt x="18390258" y="0"/>
                </a:lnTo>
                <a:lnTo>
                  <a:pt x="183902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090" r="0" b="-590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19000" y="566602"/>
            <a:ext cx="740300" cy="70556"/>
            <a:chOff x="0" y="0"/>
            <a:chExt cx="987066" cy="9407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7426575" y="1028700"/>
            <a:ext cx="10513750" cy="8740154"/>
          </a:xfrm>
          <a:custGeom>
            <a:avLst/>
            <a:gdLst/>
            <a:ahLst/>
            <a:cxnLst/>
            <a:rect r="r" b="b" t="t" l="l"/>
            <a:pathLst>
              <a:path h="8740154" w="10513750">
                <a:moveTo>
                  <a:pt x="0" y="0"/>
                </a:moveTo>
                <a:lnTo>
                  <a:pt x="10513749" y="0"/>
                </a:lnTo>
                <a:lnTo>
                  <a:pt x="10513749" y="8740154"/>
                </a:lnTo>
                <a:lnTo>
                  <a:pt x="0" y="874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5803" y="866775"/>
            <a:ext cx="5648964" cy="187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  <a:spcBef>
                <a:spcPct val="0"/>
              </a:spcBef>
            </a:pPr>
            <a:r>
              <a:rPr lang="en-US" sz="5000" spc="2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</a:t>
            </a:r>
            <a:r>
              <a:rPr lang="en-US" sz="5000" spc="2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lassification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4094" y="4677217"/>
            <a:ext cx="5570815" cy="266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5"/>
              </a:lnSpc>
              <a:spcBef>
                <a:spcPct val="0"/>
              </a:spcBef>
            </a:pPr>
            <a:r>
              <a:rPr lang="en-US" sz="4758" spc="2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</a:p>
          <a:p>
            <a:pPr algn="ctr">
              <a:lnSpc>
                <a:spcPts val="7185"/>
              </a:lnSpc>
              <a:spcBef>
                <a:spcPct val="0"/>
              </a:spcBef>
            </a:pPr>
            <a:r>
              <a:rPr lang="en-US" sz="4758" spc="2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  <a:p>
            <a:pPr algn="ctr">
              <a:lnSpc>
                <a:spcPts val="7185"/>
              </a:lnSpc>
              <a:spcBef>
                <a:spcPct val="0"/>
              </a:spcBef>
            </a:pPr>
            <a:r>
              <a:rPr lang="en-US" sz="4758" spc="2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0228" y="2759685"/>
            <a:ext cx="7047279" cy="2780487"/>
            <a:chOff x="0" y="0"/>
            <a:chExt cx="2383894" cy="940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 rot="-5400000">
            <a:off x="3382967" y="4174694"/>
            <a:ext cx="1605632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568623" y="6160348"/>
            <a:ext cx="7047279" cy="2780487"/>
            <a:chOff x="0" y="0"/>
            <a:chExt cx="2383894" cy="940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8" id="8"/>
          <p:cNvSpPr/>
          <p:nvPr/>
        </p:nvSpPr>
        <p:spPr>
          <a:xfrm flipV="true">
            <a:off x="12407726" y="6785875"/>
            <a:ext cx="0" cy="1605632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568623" y="2759685"/>
            <a:ext cx="7047279" cy="2780487"/>
            <a:chOff x="0" y="0"/>
            <a:chExt cx="2383894" cy="9405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1" id="11"/>
          <p:cNvSpPr/>
          <p:nvPr/>
        </p:nvSpPr>
        <p:spPr>
          <a:xfrm rot="-5400000">
            <a:off x="11496880" y="4174694"/>
            <a:ext cx="1605632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30228" y="6160348"/>
            <a:ext cx="7047279" cy="2780487"/>
            <a:chOff x="0" y="0"/>
            <a:chExt cx="2383894" cy="940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4" id="14"/>
          <p:cNvSpPr/>
          <p:nvPr/>
        </p:nvSpPr>
        <p:spPr>
          <a:xfrm rot="-5400000">
            <a:off x="3382967" y="7569641"/>
            <a:ext cx="1605632" cy="0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56850" y="3390928"/>
            <a:ext cx="2618746" cy="1571247"/>
          </a:xfrm>
          <a:custGeom>
            <a:avLst/>
            <a:gdLst/>
            <a:ahLst/>
            <a:cxnLst/>
            <a:rect r="r" b="b" t="t" l="l"/>
            <a:pathLst>
              <a:path h="1571247" w="2618746">
                <a:moveTo>
                  <a:pt x="0" y="0"/>
                </a:moveTo>
                <a:lnTo>
                  <a:pt x="2618745" y="0"/>
                </a:lnTo>
                <a:lnTo>
                  <a:pt x="2618745" y="1571247"/>
                </a:lnTo>
                <a:lnTo>
                  <a:pt x="0" y="1571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01218" y="3404125"/>
            <a:ext cx="2399138" cy="1739375"/>
          </a:xfrm>
          <a:custGeom>
            <a:avLst/>
            <a:gdLst/>
            <a:ahLst/>
            <a:cxnLst/>
            <a:rect r="r" b="b" t="t" l="l"/>
            <a:pathLst>
              <a:path h="1739375" w="2399138">
                <a:moveTo>
                  <a:pt x="0" y="0"/>
                </a:moveTo>
                <a:lnTo>
                  <a:pt x="2399138" y="0"/>
                </a:lnTo>
                <a:lnTo>
                  <a:pt x="2399138" y="1739375"/>
                </a:lnTo>
                <a:lnTo>
                  <a:pt x="0" y="173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8989" y="6690707"/>
            <a:ext cx="2776794" cy="1666076"/>
          </a:xfrm>
          <a:custGeom>
            <a:avLst/>
            <a:gdLst/>
            <a:ahLst/>
            <a:cxnLst/>
            <a:rect r="r" b="b" t="t" l="l"/>
            <a:pathLst>
              <a:path h="1666076" w="2776794">
                <a:moveTo>
                  <a:pt x="0" y="0"/>
                </a:moveTo>
                <a:lnTo>
                  <a:pt x="2776794" y="0"/>
                </a:lnTo>
                <a:lnTo>
                  <a:pt x="2776794" y="1666076"/>
                </a:lnTo>
                <a:lnTo>
                  <a:pt x="0" y="1666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93706" y="6837337"/>
            <a:ext cx="2705990" cy="1357988"/>
          </a:xfrm>
          <a:custGeom>
            <a:avLst/>
            <a:gdLst/>
            <a:ahLst/>
            <a:cxnLst/>
            <a:rect r="r" b="b" t="t" l="l"/>
            <a:pathLst>
              <a:path h="1357988" w="2705990">
                <a:moveTo>
                  <a:pt x="0" y="0"/>
                </a:moveTo>
                <a:lnTo>
                  <a:pt x="2705990" y="0"/>
                </a:lnTo>
                <a:lnTo>
                  <a:pt x="2705990" y="1357988"/>
                </a:lnTo>
                <a:lnTo>
                  <a:pt x="0" y="1357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08989" y="981075"/>
            <a:ext cx="7852605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MODELING</a:t>
            </a:r>
          </a:p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(GRID SEARCH)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00083" y="3278533"/>
            <a:ext cx="3137288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00" spc="5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Random forest classifier</a:t>
            </a:r>
          </a:p>
          <a:p>
            <a:pPr algn="l">
              <a:lnSpc>
                <a:spcPts val="237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300083" y="6379502"/>
            <a:ext cx="35694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spc="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823571" y="3179014"/>
            <a:ext cx="3137288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3099" spc="8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XGboo</a:t>
            </a:r>
            <a:r>
              <a:rPr lang="en-US" sz="3099" spc="8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</a:p>
          <a:p>
            <a:pPr algn="l">
              <a:lnSpc>
                <a:spcPts val="387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580420" y="6483397"/>
            <a:ext cx="37286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spc="7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 Tree Model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580519" y="3847493"/>
            <a:ext cx="3509057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n_estimators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max_depth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min_samples_split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min_samples_leaf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bootstrap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90221" y="3857335"/>
            <a:ext cx="3509057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n_</a:t>
            </a: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estimators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max_dep</a:t>
            </a: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learning_rate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subsam</a:t>
            </a: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ple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col</a:t>
            </a: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sample_bytree</a:t>
            </a:r>
          </a:p>
        </p:txBody>
      </p:sp>
      <p:sp>
        <p:nvSpPr>
          <p:cNvPr name="TextBox 26" id="26"/>
          <p:cNvSpPr txBox="true"/>
          <p:nvPr/>
        </p:nvSpPr>
        <p:spPr>
          <a:xfrm rot="-5400000">
            <a:off x="6987388" y="3988502"/>
            <a:ext cx="1960959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Accuracy: 0.78%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ROC-AUC: 0.82%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5104452" y="3988502"/>
            <a:ext cx="1960959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Accuracy: 0.80%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ROC-AUC: 0.83%</a:t>
            </a: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15212790" y="7641677"/>
            <a:ext cx="1960959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Accuracy: 0.72%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ROC-AUC: 0.66%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6987388" y="7486320"/>
            <a:ext cx="1960959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Accuracy: 0.79%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C4513B"/>
                </a:solidFill>
                <a:latin typeface="Inter"/>
                <a:ea typeface="Inter"/>
                <a:cs typeface="Inter"/>
                <a:sym typeface="Inter"/>
              </a:rPr>
              <a:t>ROC-AUC: 0.83%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25207"/>
            <a:ext cx="19091947" cy="6344659"/>
          </a:xfrm>
          <a:custGeom>
            <a:avLst/>
            <a:gdLst/>
            <a:ahLst/>
            <a:cxnLst/>
            <a:rect r="r" b="b" t="t" l="l"/>
            <a:pathLst>
              <a:path h="6344659" w="19091947">
                <a:moveTo>
                  <a:pt x="0" y="0"/>
                </a:moveTo>
                <a:lnTo>
                  <a:pt x="19091947" y="0"/>
                </a:lnTo>
                <a:lnTo>
                  <a:pt x="19091947" y="6344659"/>
                </a:lnTo>
                <a:lnTo>
                  <a:pt x="0" y="6344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" t="0" r="-16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0055" y="704532"/>
            <a:ext cx="4067889" cy="6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9"/>
              </a:lnSpc>
              <a:spcBef>
                <a:spcPct val="0"/>
              </a:spcBef>
            </a:pPr>
            <a:r>
              <a:rPr lang="en-US" b="true" sz="3999" spc="2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Model Accuracy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57647"/>
            <a:ext cx="15025195" cy="7000653"/>
          </a:xfrm>
          <a:custGeom>
            <a:avLst/>
            <a:gdLst/>
            <a:ahLst/>
            <a:cxnLst/>
            <a:rect r="r" b="b" t="t" l="l"/>
            <a:pathLst>
              <a:path h="7000653" w="15025195">
                <a:moveTo>
                  <a:pt x="0" y="0"/>
                </a:moveTo>
                <a:lnTo>
                  <a:pt x="15025195" y="0"/>
                </a:lnTo>
                <a:lnTo>
                  <a:pt x="15025195" y="7000653"/>
                </a:lnTo>
                <a:lnTo>
                  <a:pt x="0" y="70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6" r="-6428" b="-19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7008" y="1019175"/>
            <a:ext cx="5826834" cy="86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202715" y="3227396"/>
            <a:ext cx="120412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02715" y="1106961"/>
            <a:ext cx="6945922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STREAMLIT</a:t>
            </a:r>
          </a:p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 DEPLOYMENT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155" y="4920182"/>
            <a:ext cx="15848146" cy="22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HOSTING</a:t>
            </a:r>
          </a:p>
          <a:p>
            <a:pPr algn="l">
              <a:lnSpc>
                <a:spcPts val="6912"/>
              </a:lnSpc>
            </a:pPr>
          </a:p>
          <a:p>
            <a:pPr algn="l">
              <a:lnSpc>
                <a:spcPts val="3712"/>
              </a:lnSpc>
            </a:pPr>
            <a:r>
              <a:rPr lang="en-US" sz="2900" spc="31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</a:t>
            </a:r>
            <a:r>
              <a:rPr lang="en-US" sz="2900" spc="310" u="sng">
                <a:solidFill>
                  <a:srgbClr val="2E85C0"/>
                </a:solidFill>
                <a:latin typeface="Archivo Black"/>
                <a:ea typeface="Archivo Black"/>
                <a:cs typeface="Archivo Black"/>
                <a:sym typeface="Archivo Black"/>
                <a:hlinkClick r:id="rId3" tooltip="https://telco-churn-dashboard.streamlit.app"/>
              </a:rPr>
              <a:t>HTTPS://TELCO-CHURN-DASHBOARD.STREAMLIT.APP/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44000" y="1284496"/>
            <a:ext cx="0" cy="801015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94434" y="1000125"/>
            <a:ext cx="5826834" cy="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60787" y="1423207"/>
            <a:ext cx="6070145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999" spc="4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765839" y="2724586"/>
            <a:ext cx="11124449" cy="705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ZIAD MOATAZ SAMY (21067779)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AHMED MOHAMED RADWAN (21057072)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ABDELRAHMAN RAWHY (21091992)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ALI ELDIN AHMED (21085612)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AHMED NASSER (21074056)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AHMED GAMAL (21085587)</a:t>
            </a:r>
          </a:p>
          <a:p>
            <a:pPr algn="l" marL="626111" indent="-313055" lvl="1">
              <a:lnSpc>
                <a:spcPts val="6090"/>
              </a:lnSpc>
              <a:buFont typeface="Arial"/>
              <a:buChar char="•"/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OMAR OSAMA (21079477)</a:t>
            </a:r>
          </a:p>
          <a:p>
            <a:pPr algn="l">
              <a:lnSpc>
                <a:spcPts val="609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505" y="4049104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515505" y="6237896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4058285"/>
            <a:ext cx="12896114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942829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06349" y="981075"/>
            <a:ext cx="8234586" cy="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ABSTRACT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9289" y="2942311"/>
            <a:ext cx="17403293" cy="592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Problem: Customer churn is a critical challenge in t</a:t>
            </a: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elecom, where retaining customers is more cost-effective than acquiring new ones.</a:t>
            </a:r>
          </a:p>
          <a:p>
            <a:pPr algn="l">
              <a:lnSpc>
                <a:spcPts val="3539"/>
              </a:lnSpc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Solution:</a:t>
            </a:r>
          </a:p>
          <a:p>
            <a:pPr algn="l">
              <a:lnSpc>
                <a:spcPts val="3539"/>
              </a:lnSpc>
            </a:pPr>
          </a:p>
          <a:p>
            <a:pPr algn="l" marL="664505" indent="-332252" lvl="1">
              <a:lnSpc>
                <a:spcPts val="3539"/>
              </a:lnSpc>
              <a:buFont typeface="Arial"/>
              <a:buChar char="•"/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Analyzed the Telco Customer Churn datas</a:t>
            </a: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et using EDA and machine learning.</a:t>
            </a:r>
          </a:p>
          <a:p>
            <a:pPr algn="l" marL="664505" indent="-332252" lvl="1">
              <a:lnSpc>
                <a:spcPts val="3539"/>
              </a:lnSpc>
              <a:buFont typeface="Arial"/>
              <a:buChar char="•"/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Engineered features like Customer Lifetime Value (CLV) and service counts.</a:t>
            </a:r>
          </a:p>
          <a:p>
            <a:pPr algn="l" marL="664505" indent="-332252" lvl="1">
              <a:lnSpc>
                <a:spcPts val="3539"/>
              </a:lnSpc>
              <a:buFont typeface="Arial"/>
              <a:buChar char="•"/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Identified key churn drivers: contract type, payment methods, and service usage.</a:t>
            </a:r>
          </a:p>
          <a:p>
            <a:pPr algn="l" marL="664505" indent="-332252" lvl="1">
              <a:lnSpc>
                <a:spcPts val="3539"/>
              </a:lnSpc>
              <a:buFont typeface="Arial"/>
              <a:buChar char="•"/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Built predictive models to flag at-risk customers.</a:t>
            </a:r>
          </a:p>
          <a:p>
            <a:pPr algn="l" marL="664505" indent="-332252" lvl="1">
              <a:lnSpc>
                <a:spcPts val="3539"/>
              </a:lnSpc>
              <a:buFont typeface="Arial"/>
              <a:buChar char="•"/>
            </a:pP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Impact: </a:t>
            </a:r>
            <a:r>
              <a:rPr lang="en-US" sz="3077" spc="29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actionable insights to improve retention strategies.</a:t>
            </a:r>
          </a:p>
          <a:p>
            <a:pPr algn="l">
              <a:lnSpc>
                <a:spcPts val="25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942829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06349" y="981075"/>
            <a:ext cx="8234586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  <a:p>
            <a:pPr algn="l">
              <a:lnSpc>
                <a:spcPts val="69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1162" y="4061145"/>
            <a:ext cx="17403293" cy="41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989" indent="-450994" lvl="1">
              <a:lnSpc>
                <a:spcPts val="5848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elecom industry faces fierce competi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tion; loyalty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is hard-won.</a:t>
            </a:r>
          </a:p>
          <a:p>
            <a:pPr algn="l" marL="901989" indent="-450994" lvl="1">
              <a:lnSpc>
                <a:spcPts val="5848"/>
              </a:lnSpc>
              <a:buFont typeface="Arial"/>
              <a:buChar char="•"/>
            </a:pPr>
          </a:p>
          <a:p>
            <a:pPr algn="l" marL="901989" indent="-450994" lvl="1">
              <a:lnSpc>
                <a:spcPts val="5848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ata-driven churn prediction helps retain customers 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reduce revenue loss.</a:t>
            </a:r>
          </a:p>
          <a:p>
            <a:pPr algn="l">
              <a:lnSpc>
                <a:spcPts val="382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28958"/>
            <a:ext cx="4816825" cy="11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  <a:spcBef>
                <a:spcPct val="0"/>
              </a:spcBef>
            </a:pPr>
            <a:r>
              <a:rPr lang="en-US" sz="3000" spc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It Matters:</a:t>
            </a:r>
          </a:p>
          <a:p>
            <a:pPr algn="just">
              <a:lnSpc>
                <a:spcPts val="45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942829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06349" y="981075"/>
            <a:ext cx="8234586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  <a:p>
            <a:pPr algn="l">
              <a:lnSpc>
                <a:spcPts val="69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1162" y="4569127"/>
            <a:ext cx="17403293" cy="348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lyze churn patterns using demographics, services, and contracts.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redict churn risk using machine learning.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 retention strategies.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28958"/>
            <a:ext cx="4816825" cy="11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  <a:spcBef>
                <a:spcPct val="0"/>
              </a:spcBef>
            </a:pPr>
            <a:r>
              <a:rPr lang="en-US" sz="3000" spc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</a:t>
            </a:r>
            <a:r>
              <a:rPr lang="en-US" sz="3000" spc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 Goals:</a:t>
            </a:r>
          </a:p>
          <a:p>
            <a:pPr algn="just">
              <a:lnSpc>
                <a:spcPts val="45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9816874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88155" y="981075"/>
            <a:ext cx="11384119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 OVERVIEW</a:t>
            </a:r>
          </a:p>
          <a:p>
            <a:pPr algn="l">
              <a:lnSpc>
                <a:spcPts val="69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2354" y="4389752"/>
            <a:ext cx="17403293" cy="437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4177" spc="401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Key Features: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Demographics (gender, senior status)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rvices (internet, phone, streaming)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Finan</a:t>
            </a: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cials (monthly charges, tenure)</a:t>
            </a:r>
          </a:p>
          <a:p>
            <a:pPr algn="l" marL="901989" indent="-450994" lvl="1">
              <a:lnSpc>
                <a:spcPts val="6976"/>
              </a:lnSpc>
              <a:buFont typeface="Arial"/>
              <a:buChar char="•"/>
            </a:pPr>
            <a:r>
              <a:rPr lang="en-US" sz="4177" spc="4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Target: Churn (Yes/No)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0573" y="2467574"/>
            <a:ext cx="1434723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  <a:spcBef>
                <a:spcPct val="0"/>
              </a:spcBef>
            </a:pPr>
            <a:r>
              <a:rPr lang="en-US" b="true" sz="3000" spc="9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Source: </a:t>
            </a:r>
            <a:r>
              <a:rPr lang="en-US" sz="3000" spc="9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3" tooltip="https://github.com/kaggle/docker-python"/>
              </a:rPr>
              <a:t>Kaggle (Telco</a:t>
            </a:r>
            <a:r>
              <a:rPr lang="en-US" sz="3000" spc="9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4" tooltip="https://github.com/kaggle/docker-python"/>
              </a:rPr>
              <a:t> Customer Churn Dataset)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573" y="3173093"/>
            <a:ext cx="1434723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30"/>
              </a:lnSpc>
              <a:spcBef>
                <a:spcPct val="0"/>
              </a:spcBef>
            </a:pPr>
            <a:r>
              <a:rPr lang="en-US" b="true" sz="3000" spc="900" strike="noStrik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Size: </a:t>
            </a:r>
            <a:r>
              <a:rPr lang="en-US" sz="3000" spc="900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7,043 customers × 21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916" y="5397354"/>
            <a:ext cx="3927332" cy="4052238"/>
          </a:xfrm>
          <a:custGeom>
            <a:avLst/>
            <a:gdLst/>
            <a:ahLst/>
            <a:cxnLst/>
            <a:rect r="r" b="b" t="t" l="l"/>
            <a:pathLst>
              <a:path h="4052238" w="3927332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t="0" r="-3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7783" y="785439"/>
            <a:ext cx="3940609" cy="4013808"/>
          </a:xfrm>
          <a:custGeom>
            <a:avLst/>
            <a:gdLst/>
            <a:ahLst/>
            <a:cxnLst/>
            <a:rect r="r" b="b" t="t" l="l"/>
            <a:pathLst>
              <a:path h="4013808" w="3940609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" r="0" b="-33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92291" y="8495208"/>
            <a:ext cx="950169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11007349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EXPLORATORY</a:t>
            </a:r>
          </a:p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DATA ANALYSIS (EDA)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03997"/>
            <a:ext cx="15335106" cy="297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191" indent="-340095" lvl="1">
              <a:lnSpc>
                <a:spcPts val="4757"/>
              </a:lnSpc>
              <a:buFont typeface="Arial"/>
              <a:buChar char="•"/>
            </a:pPr>
            <a:r>
              <a:rPr lang="en-US" sz="3150" spc="2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Gender: Balanced (50% male, 50% female).</a:t>
            </a:r>
          </a:p>
          <a:p>
            <a:pPr algn="l" marL="680191" indent="-340095" lvl="1">
              <a:lnSpc>
                <a:spcPts val="4757"/>
              </a:lnSpc>
              <a:buFont typeface="Arial"/>
              <a:buChar char="•"/>
            </a:pPr>
            <a:r>
              <a:rPr lang="en-US" sz="3150" spc="2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Senior Citizens: 16.2% of customers.</a:t>
            </a:r>
          </a:p>
          <a:p>
            <a:pPr algn="l" marL="680191" indent="-340095" lvl="1">
              <a:lnSpc>
                <a:spcPts val="4757"/>
              </a:lnSpc>
              <a:buFont typeface="Arial"/>
              <a:buChar char="•"/>
            </a:pPr>
            <a:r>
              <a:rPr lang="en-US" sz="3150" spc="2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Tenure: Most customers stay 1–12 months or 60+ months.</a:t>
            </a:r>
          </a:p>
          <a:p>
            <a:pPr algn="l" marL="680191" indent="-340095" lvl="1">
              <a:lnSpc>
                <a:spcPts val="4757"/>
              </a:lnSpc>
              <a:buFont typeface="Arial"/>
              <a:buChar char="•"/>
            </a:pPr>
            <a:r>
              <a:rPr lang="en-US" sz="3150" spc="2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Payment Methods: Electronic checks dominate (34%).</a:t>
            </a:r>
          </a:p>
          <a:p>
            <a:pPr algn="l" marL="680191" indent="-340095" lvl="1">
              <a:lnSpc>
                <a:spcPts val="4757"/>
              </a:lnSpc>
              <a:buFont typeface="Arial"/>
              <a:buChar char="•"/>
            </a:pPr>
            <a:r>
              <a:rPr lang="en-US" sz="3150" spc="2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Churn Rate: 26.5% of customers churned.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2291" y="3441067"/>
            <a:ext cx="5361295" cy="54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26"/>
              </a:lnSpc>
              <a:spcBef>
                <a:spcPct val="0"/>
              </a:spcBef>
            </a:pPr>
            <a:r>
              <a:rPr lang="en-US" sz="2997" spc="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Insights: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916" y="5397354"/>
            <a:ext cx="3927332" cy="4052238"/>
          </a:xfrm>
          <a:custGeom>
            <a:avLst/>
            <a:gdLst/>
            <a:ahLst/>
            <a:cxnLst/>
            <a:rect r="r" b="b" t="t" l="l"/>
            <a:pathLst>
              <a:path h="4052238" w="3927332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t="0" r="-3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7783" y="785439"/>
            <a:ext cx="3940609" cy="4013808"/>
          </a:xfrm>
          <a:custGeom>
            <a:avLst/>
            <a:gdLst/>
            <a:ahLst/>
            <a:cxnLst/>
            <a:rect r="r" b="b" t="t" l="l"/>
            <a:pathLst>
              <a:path h="4013808" w="3940609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" r="0" b="-33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92291" y="8495208"/>
            <a:ext cx="950169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914425" y="3518653"/>
            <a:ext cx="6344875" cy="5930939"/>
          </a:xfrm>
          <a:custGeom>
            <a:avLst/>
            <a:gdLst/>
            <a:ahLst/>
            <a:cxnLst/>
            <a:rect r="r" b="b" t="t" l="l"/>
            <a:pathLst>
              <a:path h="5930939" w="6344875">
                <a:moveTo>
                  <a:pt x="0" y="0"/>
                </a:moveTo>
                <a:lnTo>
                  <a:pt x="6344875" y="0"/>
                </a:lnTo>
                <a:lnTo>
                  <a:pt x="6344875" y="5930940"/>
                </a:lnTo>
                <a:lnTo>
                  <a:pt x="0" y="5930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904" t="-18533" r="-163649" b="-1548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3493" y="6887002"/>
            <a:ext cx="390182" cy="388778"/>
            <a:chOff x="0" y="0"/>
            <a:chExt cx="102764" cy="1023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764" cy="102394"/>
            </a:xfrm>
            <a:custGeom>
              <a:avLst/>
              <a:gdLst/>
              <a:ahLst/>
              <a:cxnLst/>
              <a:rect r="r" b="b" t="t" l="l"/>
              <a:pathLst>
                <a:path h="102394" w="102764">
                  <a:moveTo>
                    <a:pt x="51197" y="0"/>
                  </a:moveTo>
                  <a:lnTo>
                    <a:pt x="51567" y="0"/>
                  </a:lnTo>
                  <a:cubicBezTo>
                    <a:pt x="65145" y="0"/>
                    <a:pt x="78167" y="5394"/>
                    <a:pt x="87769" y="14995"/>
                  </a:cubicBezTo>
                  <a:cubicBezTo>
                    <a:pt x="97370" y="24597"/>
                    <a:pt x="102764" y="37619"/>
                    <a:pt x="102764" y="51197"/>
                  </a:cubicBezTo>
                  <a:lnTo>
                    <a:pt x="102764" y="51197"/>
                  </a:lnTo>
                  <a:cubicBezTo>
                    <a:pt x="102764" y="64775"/>
                    <a:pt x="97370" y="77798"/>
                    <a:pt x="87769" y="87399"/>
                  </a:cubicBezTo>
                  <a:cubicBezTo>
                    <a:pt x="78167" y="97000"/>
                    <a:pt x="65145" y="102394"/>
                    <a:pt x="51567" y="102394"/>
                  </a:cubicBezTo>
                  <a:lnTo>
                    <a:pt x="51197" y="102394"/>
                  </a:lnTo>
                  <a:cubicBezTo>
                    <a:pt x="37619" y="102394"/>
                    <a:pt x="24597" y="97000"/>
                    <a:pt x="14995" y="87399"/>
                  </a:cubicBezTo>
                  <a:cubicBezTo>
                    <a:pt x="5394" y="77798"/>
                    <a:pt x="0" y="64775"/>
                    <a:pt x="0" y="51197"/>
                  </a:cubicBezTo>
                  <a:lnTo>
                    <a:pt x="0" y="51197"/>
                  </a:lnTo>
                  <a:cubicBezTo>
                    <a:pt x="0" y="37619"/>
                    <a:pt x="5394" y="24597"/>
                    <a:pt x="14995" y="14995"/>
                  </a:cubicBezTo>
                  <a:cubicBezTo>
                    <a:pt x="24597" y="5394"/>
                    <a:pt x="37619" y="0"/>
                    <a:pt x="51197" y="0"/>
                  </a:cubicBezTo>
                  <a:close/>
                </a:path>
              </a:pathLst>
            </a:custGeom>
            <a:solidFill>
              <a:srgbClr val="C451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2764" cy="15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81075"/>
            <a:ext cx="11007349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EXPLORATORY</a:t>
            </a:r>
          </a:p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DATA ANALYSIS (EDA)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916" y="3919871"/>
            <a:ext cx="8222695" cy="54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26"/>
              </a:lnSpc>
              <a:spcBef>
                <a:spcPct val="0"/>
              </a:spcBef>
            </a:pPr>
            <a:r>
              <a:rPr lang="en-US" sz="2997" spc="89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Churn Distribution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3493" y="5703757"/>
            <a:ext cx="390182" cy="388778"/>
            <a:chOff x="0" y="0"/>
            <a:chExt cx="102764" cy="1023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764" cy="102394"/>
            </a:xfrm>
            <a:custGeom>
              <a:avLst/>
              <a:gdLst/>
              <a:ahLst/>
              <a:cxnLst/>
              <a:rect r="r" b="b" t="t" l="l"/>
              <a:pathLst>
                <a:path h="102394" w="102764">
                  <a:moveTo>
                    <a:pt x="51197" y="0"/>
                  </a:moveTo>
                  <a:lnTo>
                    <a:pt x="51567" y="0"/>
                  </a:lnTo>
                  <a:cubicBezTo>
                    <a:pt x="65145" y="0"/>
                    <a:pt x="78167" y="5394"/>
                    <a:pt x="87769" y="14995"/>
                  </a:cubicBezTo>
                  <a:cubicBezTo>
                    <a:pt x="97370" y="24597"/>
                    <a:pt x="102764" y="37619"/>
                    <a:pt x="102764" y="51197"/>
                  </a:cubicBezTo>
                  <a:lnTo>
                    <a:pt x="102764" y="51197"/>
                  </a:lnTo>
                  <a:cubicBezTo>
                    <a:pt x="102764" y="64775"/>
                    <a:pt x="97370" y="77798"/>
                    <a:pt x="87769" y="87399"/>
                  </a:cubicBezTo>
                  <a:cubicBezTo>
                    <a:pt x="78167" y="97000"/>
                    <a:pt x="65145" y="102394"/>
                    <a:pt x="51567" y="102394"/>
                  </a:cubicBezTo>
                  <a:lnTo>
                    <a:pt x="51197" y="102394"/>
                  </a:lnTo>
                  <a:cubicBezTo>
                    <a:pt x="37619" y="102394"/>
                    <a:pt x="24597" y="97000"/>
                    <a:pt x="14995" y="87399"/>
                  </a:cubicBezTo>
                  <a:cubicBezTo>
                    <a:pt x="5394" y="77798"/>
                    <a:pt x="0" y="64775"/>
                    <a:pt x="0" y="51197"/>
                  </a:cubicBezTo>
                  <a:lnTo>
                    <a:pt x="0" y="51197"/>
                  </a:lnTo>
                  <a:cubicBezTo>
                    <a:pt x="0" y="37619"/>
                    <a:pt x="5394" y="24597"/>
                    <a:pt x="14995" y="14995"/>
                  </a:cubicBezTo>
                  <a:cubicBezTo>
                    <a:pt x="24597" y="5394"/>
                    <a:pt x="37619" y="0"/>
                    <a:pt x="51197" y="0"/>
                  </a:cubicBezTo>
                  <a:close/>
                </a:path>
              </a:pathLst>
            </a:custGeom>
            <a:solidFill>
              <a:srgbClr val="2E85C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2764" cy="15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24475" y="5587142"/>
            <a:ext cx="25711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3000" spc="3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tayed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4475" y="6795642"/>
            <a:ext cx="25711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DAGnUeGXNGM</dc:identifier>
  <dcterms:modified xsi:type="dcterms:W3CDTF">2011-08-01T06:04:30Z</dcterms:modified>
  <cp:revision>1</cp:revision>
  <dc:title>Customer Churn Prediction and Analysis project</dc:title>
</cp:coreProperties>
</file>